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1"/>
  </p:sldMasterIdLst>
  <p:notesMasterIdLst>
    <p:notesMasterId r:id="rId14"/>
  </p:notesMasterIdLst>
  <p:sldIdLst>
    <p:sldId id="256" r:id="rId2"/>
    <p:sldId id="307" r:id="rId3"/>
    <p:sldId id="287" r:id="rId4"/>
    <p:sldId id="274" r:id="rId5"/>
    <p:sldId id="301" r:id="rId6"/>
    <p:sldId id="302" r:id="rId7"/>
    <p:sldId id="303" r:id="rId8"/>
    <p:sldId id="304" r:id="rId9"/>
    <p:sldId id="305" r:id="rId10"/>
    <p:sldId id="306" r:id="rId11"/>
    <p:sldId id="278"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D07D1D-4A36-45F7-9A54-B0F2596F8CC9}" type="datetimeFigureOut">
              <a:rPr lang="en-US" smtClean="0"/>
              <a:t>10/9/18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734CCC-F8E9-4AEF-9272-E83C01B61330}" type="slidenum">
              <a:rPr lang="en-US" smtClean="0"/>
              <a:t>‹#›</a:t>
            </a:fld>
            <a:endParaRPr lang="en-US"/>
          </a:p>
        </p:txBody>
      </p:sp>
    </p:spTree>
    <p:extLst>
      <p:ext uri="{BB962C8B-B14F-4D97-AF65-F5344CB8AC3E}">
        <p14:creationId xmlns:p14="http://schemas.microsoft.com/office/powerpoint/2010/main" val="382305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135777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1596162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5258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3444628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62067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382708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75657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63299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3345524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60D51-6981-423D-8E14-42A9ABD306EB}" type="datetimeFigureOut">
              <a:rPr lang="en-US" smtClean="0"/>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2363779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F60D51-6981-423D-8E14-42A9ABD306EB}" type="datetimeFigureOut">
              <a:rPr lang="en-US" smtClean="0"/>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3029078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F60D51-6981-423D-8E14-42A9ABD306EB}" type="datetimeFigureOut">
              <a:rPr lang="en-US" smtClean="0"/>
              <a:t>10/9/18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4254140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F60D51-6981-423D-8E14-42A9ABD306EB}" type="datetimeFigureOut">
              <a:rPr lang="en-US" smtClean="0"/>
              <a:t>10/9/18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3769837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F60D51-6981-423D-8E14-42A9ABD306EB}" type="datetimeFigureOut">
              <a:rPr lang="en-US" smtClean="0"/>
              <a:t>10/9/18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984884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8F60D51-6981-423D-8E14-42A9ABD306EB}" type="datetimeFigureOut">
              <a:rPr lang="en-US" smtClean="0"/>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2236567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8F60D51-6981-423D-8E14-42A9ABD306EB}" type="datetimeFigureOut">
              <a:rPr lang="en-US" smtClean="0"/>
              <a:t>10/9/18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BE91D4-3042-4EF8-BC5C-EA07A2651AFA}" type="slidenum">
              <a:rPr lang="en-US" smtClean="0"/>
              <a:t>‹#›</a:t>
            </a:fld>
            <a:endParaRPr lang="en-US"/>
          </a:p>
        </p:txBody>
      </p:sp>
    </p:spTree>
    <p:extLst>
      <p:ext uri="{BB962C8B-B14F-4D97-AF65-F5344CB8AC3E}">
        <p14:creationId xmlns:p14="http://schemas.microsoft.com/office/powerpoint/2010/main" val="2600575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F60D51-6981-423D-8E14-42A9ABD306EB}" type="datetimeFigureOut">
              <a:rPr lang="en-US" smtClean="0"/>
              <a:t>10/9/18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7BE91D4-3042-4EF8-BC5C-EA07A2651AFA}" type="slidenum">
              <a:rPr lang="en-US" smtClean="0"/>
              <a:t>‹#›</a:t>
            </a:fld>
            <a:endParaRPr lang="en-US"/>
          </a:p>
        </p:txBody>
      </p:sp>
    </p:spTree>
    <p:extLst>
      <p:ext uri="{BB962C8B-B14F-4D97-AF65-F5344CB8AC3E}">
        <p14:creationId xmlns:p14="http://schemas.microsoft.com/office/powerpoint/2010/main" val="216867325"/>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 id="2147483873" r:id="rId13"/>
    <p:sldLayoutId id="2147483874" r:id="rId14"/>
    <p:sldLayoutId id="2147483875" r:id="rId15"/>
    <p:sldLayoutId id="21474838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developingchild.harvard.edu/" TargetMode="External"/><Relationship Id="rId2" Type="http://schemas.openxmlformats.org/officeDocument/2006/relationships/hyperlink" Target="http://www.safestartcenter.org/pdf/impact-exposure-violence-on-dev.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ekupfermanlicsw@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developingchild.harvard.edu/resources/multimedia/videos/three_core_concepts/toxic_stress/" TargetMode="External"/><Relationship Id="rId2" Type="http://schemas.openxmlformats.org/officeDocument/2006/relationships/hyperlink" Target="http://developingchild.harvard.edu/topics/science_of_early_childhood/toxic_stress_respon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0"/>
            <a:ext cx="7010400" cy="2212975"/>
          </a:xfrm>
        </p:spPr>
        <p:txBody>
          <a:bodyPr>
            <a:normAutofit/>
          </a:bodyPr>
          <a:lstStyle/>
          <a:p>
            <a:pPr algn="ctr"/>
            <a:r>
              <a:rPr lang="en-US" sz="4000" b="1" dirty="0"/>
              <a:t>The Impact of </a:t>
            </a:r>
            <a:br>
              <a:rPr lang="en-US" sz="4000" b="1" dirty="0"/>
            </a:br>
            <a:r>
              <a:rPr lang="en-US" sz="4000" b="1" dirty="0"/>
              <a:t>Domestic Violence </a:t>
            </a:r>
            <a:br>
              <a:rPr lang="en-US" sz="4000" b="1" dirty="0"/>
            </a:br>
            <a:r>
              <a:rPr lang="en-US" sz="4000" b="1" dirty="0"/>
              <a:t>on Adolescents and Teens</a:t>
            </a:r>
          </a:p>
        </p:txBody>
      </p:sp>
      <p:sp>
        <p:nvSpPr>
          <p:cNvPr id="3" name="Subtitle 2"/>
          <p:cNvSpPr>
            <a:spLocks noGrp="1"/>
          </p:cNvSpPr>
          <p:nvPr>
            <p:ph type="subTitle" idx="1"/>
          </p:nvPr>
        </p:nvSpPr>
        <p:spPr>
          <a:xfrm>
            <a:off x="685800" y="3971783"/>
            <a:ext cx="7239000" cy="1326625"/>
          </a:xfrm>
        </p:spPr>
        <p:txBody>
          <a:bodyPr>
            <a:noAutofit/>
          </a:bodyPr>
          <a:lstStyle/>
          <a:p>
            <a:pPr algn="ctr"/>
            <a:r>
              <a:rPr lang="en-US" sz="2800" b="1" cap="none" dirty="0">
                <a:solidFill>
                  <a:schemeClr val="accent2"/>
                </a:solidFill>
              </a:rPr>
              <a:t>Presented By: </a:t>
            </a:r>
          </a:p>
          <a:p>
            <a:pPr algn="ctr"/>
            <a:r>
              <a:rPr lang="en-US" sz="2800" b="1" cap="none" dirty="0">
                <a:solidFill>
                  <a:schemeClr val="accent2"/>
                </a:solidFill>
              </a:rPr>
              <a:t>Emma Kupferman, MSW, LICSW, LCSW</a:t>
            </a:r>
          </a:p>
          <a:p>
            <a:pPr algn="ctr"/>
            <a:endParaRPr lang="en-US" sz="2400" b="1" cap="none" dirty="0">
              <a:solidFill>
                <a:schemeClr val="accent2"/>
              </a:solidFill>
            </a:endParaRPr>
          </a:p>
        </p:txBody>
      </p:sp>
    </p:spTree>
    <p:extLst>
      <p:ext uri="{BB962C8B-B14F-4D97-AF65-F5344CB8AC3E}">
        <p14:creationId xmlns:p14="http://schemas.microsoft.com/office/powerpoint/2010/main" val="3273775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A51AB-84B6-AF43-9D70-EE79159ACBB8}"/>
              </a:ext>
            </a:extLst>
          </p:cNvPr>
          <p:cNvSpPr>
            <a:spLocks noGrp="1"/>
          </p:cNvSpPr>
          <p:nvPr>
            <p:ph type="title"/>
          </p:nvPr>
        </p:nvSpPr>
        <p:spPr/>
        <p:txBody>
          <a:bodyPr/>
          <a:lstStyle/>
          <a:p>
            <a:pPr algn="ctr"/>
            <a:r>
              <a:rPr lang="en-US" b="1" dirty="0"/>
              <a:t>Recommendations</a:t>
            </a:r>
          </a:p>
        </p:txBody>
      </p:sp>
      <p:sp>
        <p:nvSpPr>
          <p:cNvPr id="3" name="Content Placeholder 2">
            <a:extLst>
              <a:ext uri="{FF2B5EF4-FFF2-40B4-BE49-F238E27FC236}">
                <a16:creationId xmlns:a16="http://schemas.microsoft.com/office/drawing/2014/main" id="{84C69C42-8020-5548-A99E-5630587C913A}"/>
              </a:ext>
            </a:extLst>
          </p:cNvPr>
          <p:cNvSpPr>
            <a:spLocks noGrp="1"/>
          </p:cNvSpPr>
          <p:nvPr>
            <p:ph idx="1"/>
          </p:nvPr>
        </p:nvSpPr>
        <p:spPr/>
        <p:txBody>
          <a:bodyPr/>
          <a:lstStyle/>
          <a:p>
            <a:r>
              <a:rPr lang="en-US" dirty="0"/>
              <a:t>Recognize the extreme impact of trauma on teen behavior, presentation, and emotions</a:t>
            </a:r>
          </a:p>
          <a:p>
            <a:r>
              <a:rPr lang="en-US" dirty="0"/>
              <a:t>Consider developmental level of young person, they may be 16 but developmentally 11</a:t>
            </a:r>
          </a:p>
          <a:p>
            <a:r>
              <a:rPr lang="en-US" dirty="0"/>
              <a:t>Particularly consider the impact of domestic violence on the teen’s ability to self-regulate</a:t>
            </a:r>
          </a:p>
          <a:p>
            <a:r>
              <a:rPr lang="en-US" dirty="0"/>
              <a:t>Refer to trauma informed treatment including case management, therapy, residential programming etc.</a:t>
            </a:r>
          </a:p>
          <a:p>
            <a:r>
              <a:rPr lang="en-US" dirty="0"/>
              <a:t>Support and services for teens AND parents to repair relationships and create safer homes</a:t>
            </a:r>
          </a:p>
          <a:p>
            <a:endParaRPr lang="en-US" dirty="0"/>
          </a:p>
          <a:p>
            <a:endParaRPr lang="en-US" dirty="0"/>
          </a:p>
        </p:txBody>
      </p:sp>
    </p:spTree>
    <p:extLst>
      <p:ext uri="{BB962C8B-B14F-4D97-AF65-F5344CB8AC3E}">
        <p14:creationId xmlns:p14="http://schemas.microsoft.com/office/powerpoint/2010/main" val="3404342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References</a:t>
            </a:r>
          </a:p>
        </p:txBody>
      </p:sp>
      <p:sp>
        <p:nvSpPr>
          <p:cNvPr id="3" name="Content Placeholder 2"/>
          <p:cNvSpPr>
            <a:spLocks noGrp="1"/>
          </p:cNvSpPr>
          <p:nvPr>
            <p:ph idx="1"/>
          </p:nvPr>
        </p:nvSpPr>
        <p:spPr/>
        <p:txBody>
          <a:bodyPr>
            <a:normAutofit fontScale="85000" lnSpcReduction="20000"/>
          </a:bodyPr>
          <a:lstStyle/>
          <a:p>
            <a:r>
              <a:rPr lang="en-US" sz="2800" dirty="0">
                <a:hlinkClick r:id="rId2"/>
              </a:rPr>
              <a:t>http://www.safestartcenter.org/pdf/impact-exposure-violence-on-dev.pdf</a:t>
            </a:r>
            <a:endParaRPr lang="en-US" sz="2800" dirty="0"/>
          </a:p>
          <a:p>
            <a:endParaRPr lang="en-US" sz="2800" dirty="0"/>
          </a:p>
          <a:p>
            <a:r>
              <a:rPr lang="en-US" sz="2800" dirty="0"/>
              <a:t>Don’t Hit My Mommy A Manual for Child-Parent Psychotherapy With Young Witnesses of Family Violence Lieberman, Alicia F., Van Horn, Patricia, 2005</a:t>
            </a:r>
          </a:p>
          <a:p>
            <a:endParaRPr lang="en-US" sz="2800" dirty="0"/>
          </a:p>
          <a:p>
            <a:r>
              <a:rPr lang="en-US" sz="2800" dirty="0"/>
              <a:t>Center on the Developing Child, Harvard University </a:t>
            </a:r>
            <a:r>
              <a:rPr lang="en-US" sz="2800" dirty="0">
                <a:hlinkClick r:id="rId3"/>
              </a:rPr>
              <a:t>http://developingchild.harvard.edu/</a:t>
            </a:r>
            <a:endParaRPr lang="en-US" sz="2800" dirty="0"/>
          </a:p>
          <a:p>
            <a:pPr marL="0" indent="0">
              <a:buNone/>
            </a:pPr>
            <a:endParaRPr lang="en-US" dirty="0"/>
          </a:p>
          <a:p>
            <a:endParaRPr lang="en-US" dirty="0"/>
          </a:p>
        </p:txBody>
      </p:sp>
    </p:spTree>
    <p:extLst>
      <p:ext uri="{BB962C8B-B14F-4D97-AF65-F5344CB8AC3E}">
        <p14:creationId xmlns:p14="http://schemas.microsoft.com/office/powerpoint/2010/main" val="2486737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Contact Information</a:t>
            </a:r>
          </a:p>
        </p:txBody>
      </p:sp>
      <p:sp>
        <p:nvSpPr>
          <p:cNvPr id="3" name="Content Placeholder 2"/>
          <p:cNvSpPr>
            <a:spLocks noGrp="1"/>
          </p:cNvSpPr>
          <p:nvPr>
            <p:ph idx="1"/>
          </p:nvPr>
        </p:nvSpPr>
        <p:spPr/>
        <p:txBody>
          <a:bodyPr>
            <a:normAutofit/>
          </a:bodyPr>
          <a:lstStyle/>
          <a:p>
            <a:pPr marL="0" indent="0" algn="ctr">
              <a:buNone/>
            </a:pPr>
            <a:endParaRPr lang="en-US" dirty="0"/>
          </a:p>
          <a:p>
            <a:pPr marL="0" indent="0" algn="ctr">
              <a:buNone/>
            </a:pPr>
            <a:r>
              <a:rPr lang="en-US" sz="2800" b="1" dirty="0">
                <a:solidFill>
                  <a:schemeClr val="accent2"/>
                </a:solidFill>
              </a:rPr>
              <a:t>Emma Kupferman, MSW LICSW LCSW</a:t>
            </a:r>
          </a:p>
          <a:p>
            <a:pPr marL="0" indent="0" algn="ctr">
              <a:buNone/>
            </a:pPr>
            <a:r>
              <a:rPr lang="en-US" sz="2800" b="1" dirty="0">
                <a:solidFill>
                  <a:schemeClr val="accent2"/>
                </a:solidFill>
                <a:hlinkClick r:id="rId2"/>
              </a:rPr>
              <a:t>ekupfermanlicsw@gmail.com</a:t>
            </a:r>
            <a:endParaRPr lang="en-US" sz="2800" b="1" dirty="0">
              <a:solidFill>
                <a:schemeClr val="accent2"/>
              </a:solidFill>
            </a:endParaRPr>
          </a:p>
          <a:p>
            <a:endParaRPr lang="en-US" dirty="0"/>
          </a:p>
        </p:txBody>
      </p:sp>
    </p:spTree>
    <p:extLst>
      <p:ext uri="{BB962C8B-B14F-4D97-AF65-F5344CB8AC3E}">
        <p14:creationId xmlns:p14="http://schemas.microsoft.com/office/powerpoint/2010/main" val="125254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3D736-4596-0C44-9EB6-4455916E9160}"/>
              </a:ext>
            </a:extLst>
          </p:cNvPr>
          <p:cNvSpPr>
            <a:spLocks noGrp="1"/>
          </p:cNvSpPr>
          <p:nvPr>
            <p:ph type="title"/>
          </p:nvPr>
        </p:nvSpPr>
        <p:spPr/>
        <p:txBody>
          <a:bodyPr/>
          <a:lstStyle/>
          <a:p>
            <a:pPr algn="ctr"/>
            <a:r>
              <a:rPr lang="en-US" b="1" dirty="0"/>
              <a:t>Typical Child Development</a:t>
            </a:r>
          </a:p>
        </p:txBody>
      </p:sp>
      <p:sp>
        <p:nvSpPr>
          <p:cNvPr id="3" name="Content Placeholder 2">
            <a:extLst>
              <a:ext uri="{FF2B5EF4-FFF2-40B4-BE49-F238E27FC236}">
                <a16:creationId xmlns:a16="http://schemas.microsoft.com/office/drawing/2014/main" id="{9AA8F7C3-B41A-4D49-984B-B09B205B05E9}"/>
              </a:ext>
            </a:extLst>
          </p:cNvPr>
          <p:cNvSpPr>
            <a:spLocks noGrp="1"/>
          </p:cNvSpPr>
          <p:nvPr>
            <p:ph idx="1"/>
          </p:nvPr>
        </p:nvSpPr>
        <p:spPr/>
        <p:txBody>
          <a:bodyPr>
            <a:noAutofit/>
          </a:bodyPr>
          <a:lstStyle/>
          <a:p>
            <a:r>
              <a:rPr lang="en-US" sz="2000" dirty="0"/>
              <a:t>Discussion of typical child development shared thus far</a:t>
            </a:r>
          </a:p>
          <a:p>
            <a:endParaRPr lang="en-US" sz="2000" dirty="0"/>
          </a:p>
          <a:p>
            <a:r>
              <a:rPr lang="en-US" sz="2000" dirty="0"/>
              <a:t>Developmental tasks build on one another, typical tasks of teen years very difficult when impacted by previous experiences of domestic violence</a:t>
            </a:r>
          </a:p>
          <a:p>
            <a:endParaRPr lang="en-US" sz="2000" dirty="0"/>
          </a:p>
          <a:p>
            <a:r>
              <a:rPr lang="en-US" sz="2000" dirty="0"/>
              <a:t>Impact of DV (trauma) continues to build, becoming more intense with more serious consequences for the young person as they age.</a:t>
            </a:r>
          </a:p>
        </p:txBody>
      </p:sp>
    </p:spTree>
    <p:extLst>
      <p:ext uri="{BB962C8B-B14F-4D97-AF65-F5344CB8AC3E}">
        <p14:creationId xmlns:p14="http://schemas.microsoft.com/office/powerpoint/2010/main" val="258384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Impact of Toxic Stress </a:t>
            </a:r>
          </a:p>
        </p:txBody>
      </p:sp>
      <p:sp>
        <p:nvSpPr>
          <p:cNvPr id="3" name="Content Placeholder 2"/>
          <p:cNvSpPr>
            <a:spLocks noGrp="1"/>
          </p:cNvSpPr>
          <p:nvPr>
            <p:ph idx="1"/>
          </p:nvPr>
        </p:nvSpPr>
        <p:spPr/>
        <p:txBody>
          <a:bodyPr>
            <a:normAutofit/>
          </a:bodyPr>
          <a:lstStyle/>
          <a:p>
            <a:pPr marL="0" indent="0">
              <a:buNone/>
            </a:pPr>
            <a:r>
              <a:rPr lang="en-US" dirty="0"/>
              <a:t>“Learning how to cope with adversity is an important part of healthy development.  </a:t>
            </a:r>
            <a:r>
              <a:rPr lang="en-US" dirty="0">
                <a:hlinkClick r:id="rId2" tooltip="Toxic Stress Response: The Facts"/>
              </a:rPr>
              <a:t>…toxic stress</a:t>
            </a:r>
            <a:r>
              <a:rPr lang="en-US" dirty="0"/>
              <a:t> is the strong, unrelieved activation of the body’s stress management system in the absence of protective adult support. Without caring adults to buffer children, the unrelenting stress caused by extreme poverty, neglect, abuse, or severe maternal depression can weaken the architecture of the developing brain, with long-term consequences for learning, behavior, and both physical and mental health.”</a:t>
            </a:r>
          </a:p>
          <a:p>
            <a:endParaRPr lang="en-US" dirty="0"/>
          </a:p>
          <a:p>
            <a:pPr marL="0" indent="0">
              <a:buNone/>
            </a:pPr>
            <a:r>
              <a:rPr lang="en-US" dirty="0">
                <a:hlinkClick r:id="rId3"/>
              </a:rPr>
              <a:t>http://developingchild.harvard.edu/resources/multimedia/videos/three_core_concepts/toxic_stress/</a:t>
            </a:r>
            <a:r>
              <a:rPr lang="en-US" dirty="0"/>
              <a:t> </a:t>
            </a:r>
          </a:p>
          <a:p>
            <a:endParaRPr lang="en-US" dirty="0"/>
          </a:p>
        </p:txBody>
      </p:sp>
    </p:spTree>
    <p:extLst>
      <p:ext uri="{BB962C8B-B14F-4D97-AF65-F5344CB8AC3E}">
        <p14:creationId xmlns:p14="http://schemas.microsoft.com/office/powerpoint/2010/main" val="2829576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Task: Increased Sense of Self and Autonomy From Family</a:t>
            </a:r>
          </a:p>
        </p:txBody>
      </p:sp>
      <p:sp>
        <p:nvSpPr>
          <p:cNvPr id="3" name="Content Placeholder 2"/>
          <p:cNvSpPr>
            <a:spLocks noGrp="1"/>
          </p:cNvSpPr>
          <p:nvPr>
            <p:ph idx="1"/>
          </p:nvPr>
        </p:nvSpPr>
        <p:spPr/>
        <p:txBody>
          <a:bodyPr>
            <a:normAutofit fontScale="92500" lnSpcReduction="20000"/>
          </a:bodyPr>
          <a:lstStyle/>
          <a:p>
            <a:r>
              <a:rPr lang="en-US" sz="2800" dirty="0"/>
              <a:t>Accelerated responsibility and autonomy</a:t>
            </a:r>
          </a:p>
          <a:p>
            <a:endParaRPr lang="en-US" sz="2800" dirty="0"/>
          </a:p>
          <a:p>
            <a:r>
              <a:rPr lang="en-US" sz="2800" dirty="0"/>
              <a:t>Taking on caretaker role toward parent/siblings including physical protection</a:t>
            </a:r>
          </a:p>
          <a:p>
            <a:endParaRPr lang="en-US" sz="2800" dirty="0"/>
          </a:p>
          <a:p>
            <a:r>
              <a:rPr lang="en-US" sz="2800" dirty="0"/>
              <a:t>Premature independence including leaving home, becoming a parent, finding a new family (gangs etc.)</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2132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47407-73C3-0E44-815C-82BF4C99437A}"/>
              </a:ext>
            </a:extLst>
          </p:cNvPr>
          <p:cNvSpPr>
            <a:spLocks noGrp="1"/>
          </p:cNvSpPr>
          <p:nvPr>
            <p:ph type="title"/>
          </p:nvPr>
        </p:nvSpPr>
        <p:spPr/>
        <p:txBody>
          <a:bodyPr/>
          <a:lstStyle/>
          <a:p>
            <a:pPr algn="ctr"/>
            <a:r>
              <a:rPr lang="en-US" b="1" dirty="0"/>
              <a:t>Task: Redefinition of Roles Within the Family</a:t>
            </a:r>
          </a:p>
        </p:txBody>
      </p:sp>
      <p:sp>
        <p:nvSpPr>
          <p:cNvPr id="3" name="Content Placeholder 2">
            <a:extLst>
              <a:ext uri="{FF2B5EF4-FFF2-40B4-BE49-F238E27FC236}">
                <a16:creationId xmlns:a16="http://schemas.microsoft.com/office/drawing/2014/main" id="{2DB9BF68-BE39-E649-9464-15101C41E5EF}"/>
              </a:ext>
            </a:extLst>
          </p:cNvPr>
          <p:cNvSpPr>
            <a:spLocks noGrp="1"/>
          </p:cNvSpPr>
          <p:nvPr>
            <p:ph idx="1"/>
          </p:nvPr>
        </p:nvSpPr>
        <p:spPr/>
        <p:txBody>
          <a:bodyPr>
            <a:normAutofit/>
          </a:bodyPr>
          <a:lstStyle/>
          <a:p>
            <a:r>
              <a:rPr lang="en-US" sz="2400" dirty="0"/>
              <a:t>Poorly developed skills such as respectful communication, self regulation and conflict resolution</a:t>
            </a:r>
          </a:p>
          <a:p>
            <a:endParaRPr lang="en-US" sz="2400" dirty="0"/>
          </a:p>
          <a:p>
            <a:r>
              <a:rPr lang="en-US" sz="2400" dirty="0"/>
              <a:t>Intense parent-child conflicts that may result in serious injury</a:t>
            </a:r>
          </a:p>
        </p:txBody>
      </p:sp>
    </p:spTree>
    <p:extLst>
      <p:ext uri="{BB962C8B-B14F-4D97-AF65-F5344CB8AC3E}">
        <p14:creationId xmlns:p14="http://schemas.microsoft.com/office/powerpoint/2010/main" val="17815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B4EE9-D673-BF48-B3DC-327F452E3C9B}"/>
              </a:ext>
            </a:extLst>
          </p:cNvPr>
          <p:cNvSpPr>
            <a:spLocks noGrp="1"/>
          </p:cNvSpPr>
          <p:nvPr>
            <p:ph type="title"/>
          </p:nvPr>
        </p:nvSpPr>
        <p:spPr/>
        <p:txBody>
          <a:bodyPr>
            <a:normAutofit/>
          </a:bodyPr>
          <a:lstStyle/>
          <a:p>
            <a:pPr algn="ctr"/>
            <a:r>
              <a:rPr lang="en-US" sz="3000" b="1" dirty="0"/>
              <a:t>Task: Increased Peer Group Influence, Desire for Acceptance</a:t>
            </a:r>
          </a:p>
        </p:txBody>
      </p:sp>
      <p:sp>
        <p:nvSpPr>
          <p:cNvPr id="3" name="Content Placeholder 2">
            <a:extLst>
              <a:ext uri="{FF2B5EF4-FFF2-40B4-BE49-F238E27FC236}">
                <a16:creationId xmlns:a16="http://schemas.microsoft.com/office/drawing/2014/main" id="{4463A6CF-B6AA-BC4C-B04D-DFB7D2241BF8}"/>
              </a:ext>
            </a:extLst>
          </p:cNvPr>
          <p:cNvSpPr>
            <a:spLocks noGrp="1"/>
          </p:cNvSpPr>
          <p:nvPr>
            <p:ph idx="1"/>
          </p:nvPr>
        </p:nvSpPr>
        <p:spPr/>
        <p:txBody>
          <a:bodyPr>
            <a:normAutofit lnSpcReduction="10000"/>
          </a:bodyPr>
          <a:lstStyle/>
          <a:p>
            <a:r>
              <a:rPr lang="en-US" sz="2000" dirty="0"/>
              <a:t>Shame, secrecy and insecurity beyond typical teen behavior</a:t>
            </a:r>
          </a:p>
          <a:p>
            <a:endParaRPr lang="en-US" sz="2000" dirty="0"/>
          </a:p>
          <a:p>
            <a:r>
              <a:rPr lang="en-US" sz="2000" dirty="0"/>
              <a:t>High-Risk behaviors to impress and gain attention from peers</a:t>
            </a:r>
          </a:p>
          <a:p>
            <a:endParaRPr lang="en-US" sz="2000" dirty="0"/>
          </a:p>
          <a:p>
            <a:r>
              <a:rPr lang="en-US" sz="2000" dirty="0"/>
              <a:t>Finding or creating new families</a:t>
            </a:r>
          </a:p>
          <a:p>
            <a:endParaRPr lang="en-US" sz="2000" dirty="0"/>
          </a:p>
          <a:p>
            <a:r>
              <a:rPr lang="en-US" sz="2000" dirty="0"/>
              <a:t>Negative defensive (ex. Substance use) and offensive (ex. Aggression) strategies to avoid or cope with violence and stigma</a:t>
            </a:r>
          </a:p>
        </p:txBody>
      </p:sp>
    </p:spTree>
    <p:extLst>
      <p:ext uri="{BB962C8B-B14F-4D97-AF65-F5344CB8AC3E}">
        <p14:creationId xmlns:p14="http://schemas.microsoft.com/office/powerpoint/2010/main" val="3758994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7D667-9ECA-374F-8F7C-BFD6C319602E}"/>
              </a:ext>
            </a:extLst>
          </p:cNvPr>
          <p:cNvSpPr>
            <a:spLocks noGrp="1"/>
          </p:cNvSpPr>
          <p:nvPr>
            <p:ph type="title"/>
          </p:nvPr>
        </p:nvSpPr>
        <p:spPr/>
        <p:txBody>
          <a:bodyPr>
            <a:normAutofit fontScale="90000"/>
          </a:bodyPr>
          <a:lstStyle/>
          <a:p>
            <a:pPr algn="ctr"/>
            <a:r>
              <a:rPr lang="en-US" b="1" dirty="0"/>
              <a:t>Task: Building intimacy, sexuality and relationship skills</a:t>
            </a:r>
          </a:p>
        </p:txBody>
      </p:sp>
      <p:sp>
        <p:nvSpPr>
          <p:cNvPr id="3" name="Content Placeholder 2">
            <a:extLst>
              <a:ext uri="{FF2B5EF4-FFF2-40B4-BE49-F238E27FC236}">
                <a16:creationId xmlns:a16="http://schemas.microsoft.com/office/drawing/2014/main" id="{92CDE393-8E54-124A-88B0-FBFD28FF01A8}"/>
              </a:ext>
            </a:extLst>
          </p:cNvPr>
          <p:cNvSpPr>
            <a:spLocks noGrp="1"/>
          </p:cNvSpPr>
          <p:nvPr>
            <p:ph idx="1"/>
          </p:nvPr>
        </p:nvSpPr>
        <p:spPr/>
        <p:txBody>
          <a:bodyPr>
            <a:normAutofit/>
          </a:bodyPr>
          <a:lstStyle/>
          <a:p>
            <a:r>
              <a:rPr lang="en-US" sz="2000" dirty="0"/>
              <a:t>Unhealthy relationships including controlling/violent dating relationships</a:t>
            </a:r>
          </a:p>
          <a:p>
            <a:endParaRPr lang="en-US" sz="2000" dirty="0"/>
          </a:p>
          <a:p>
            <a:r>
              <a:rPr lang="en-US" sz="2000" dirty="0"/>
              <a:t>Fear of abusive intimate relationships causing lack of connection to others</a:t>
            </a:r>
          </a:p>
          <a:p>
            <a:endParaRPr lang="en-US" sz="2000" dirty="0"/>
          </a:p>
          <a:p>
            <a:r>
              <a:rPr lang="en-US" sz="2000" dirty="0"/>
              <a:t>Avoiding interpersonal closeness</a:t>
            </a:r>
          </a:p>
          <a:p>
            <a:endParaRPr lang="en-US" sz="2000" dirty="0"/>
          </a:p>
          <a:p>
            <a:r>
              <a:rPr lang="en-US" sz="2000" dirty="0"/>
              <a:t>Pregnancy to escape and create support system</a:t>
            </a:r>
          </a:p>
        </p:txBody>
      </p:sp>
    </p:spTree>
    <p:extLst>
      <p:ext uri="{BB962C8B-B14F-4D97-AF65-F5344CB8AC3E}">
        <p14:creationId xmlns:p14="http://schemas.microsoft.com/office/powerpoint/2010/main" val="2234403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75C7-490E-EE42-AEFF-09ACB38100B0}"/>
              </a:ext>
            </a:extLst>
          </p:cNvPr>
          <p:cNvSpPr>
            <a:spLocks noGrp="1"/>
          </p:cNvSpPr>
          <p:nvPr>
            <p:ph type="title"/>
          </p:nvPr>
        </p:nvSpPr>
        <p:spPr/>
        <p:txBody>
          <a:bodyPr>
            <a:noAutofit/>
          </a:bodyPr>
          <a:lstStyle/>
          <a:p>
            <a:pPr algn="ctr"/>
            <a:r>
              <a:rPr lang="en-US" sz="3000" b="1" dirty="0"/>
              <a:t>Task:Increased capacity for abstract reasoning and </a:t>
            </a:r>
            <a:br>
              <a:rPr lang="en-US" sz="3000" b="1" dirty="0"/>
            </a:br>
            <a:r>
              <a:rPr lang="en-US" sz="3000" b="1" dirty="0"/>
              <a:t>broader worldview  </a:t>
            </a:r>
          </a:p>
        </p:txBody>
      </p:sp>
      <p:sp>
        <p:nvSpPr>
          <p:cNvPr id="3" name="Content Placeholder 2">
            <a:extLst>
              <a:ext uri="{FF2B5EF4-FFF2-40B4-BE49-F238E27FC236}">
                <a16:creationId xmlns:a16="http://schemas.microsoft.com/office/drawing/2014/main" id="{05F0A770-15C2-BB4E-A371-A8B74ED7A061}"/>
              </a:ext>
            </a:extLst>
          </p:cNvPr>
          <p:cNvSpPr>
            <a:spLocks noGrp="1"/>
          </p:cNvSpPr>
          <p:nvPr>
            <p:ph idx="1"/>
          </p:nvPr>
        </p:nvSpPr>
        <p:spPr/>
        <p:txBody>
          <a:bodyPr>
            <a:normAutofit/>
          </a:bodyPr>
          <a:lstStyle/>
          <a:p>
            <a:r>
              <a:rPr lang="en-US" sz="2400" dirty="0"/>
              <a:t>All or nothing rigid thinking</a:t>
            </a:r>
          </a:p>
          <a:p>
            <a:endParaRPr lang="en-US" sz="2400" dirty="0"/>
          </a:p>
          <a:p>
            <a:r>
              <a:rPr lang="en-US" sz="2400" dirty="0"/>
              <a:t>Skewed expectations about the world, the safety and security of interpersonal relationships and sense of integrity</a:t>
            </a:r>
          </a:p>
          <a:p>
            <a:endParaRPr lang="en-US" sz="2400" dirty="0"/>
          </a:p>
          <a:p>
            <a:r>
              <a:rPr lang="en-US" sz="2400" dirty="0"/>
              <a:t>Distrust of new experiences, learning and growing</a:t>
            </a:r>
          </a:p>
        </p:txBody>
      </p:sp>
    </p:spTree>
    <p:extLst>
      <p:ext uri="{BB962C8B-B14F-4D97-AF65-F5344CB8AC3E}">
        <p14:creationId xmlns:p14="http://schemas.microsoft.com/office/powerpoint/2010/main" val="4169190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FEC9-9896-5D45-837E-EBB9489A2D27}"/>
              </a:ext>
            </a:extLst>
          </p:cNvPr>
          <p:cNvSpPr>
            <a:spLocks noGrp="1"/>
          </p:cNvSpPr>
          <p:nvPr>
            <p:ph type="title"/>
          </p:nvPr>
        </p:nvSpPr>
        <p:spPr/>
        <p:txBody>
          <a:bodyPr/>
          <a:lstStyle/>
          <a:p>
            <a:r>
              <a:rPr lang="en-US" b="1" dirty="0"/>
              <a:t>Task: Increased Capacity to Control Behavior</a:t>
            </a:r>
          </a:p>
        </p:txBody>
      </p:sp>
      <p:sp>
        <p:nvSpPr>
          <p:cNvPr id="3" name="Content Placeholder 2">
            <a:extLst>
              <a:ext uri="{FF2B5EF4-FFF2-40B4-BE49-F238E27FC236}">
                <a16:creationId xmlns:a16="http://schemas.microsoft.com/office/drawing/2014/main" id="{715F138A-35A1-3546-9FD1-EBC77A0737D9}"/>
              </a:ext>
            </a:extLst>
          </p:cNvPr>
          <p:cNvSpPr>
            <a:spLocks noGrp="1"/>
          </p:cNvSpPr>
          <p:nvPr>
            <p:ph idx="1"/>
          </p:nvPr>
        </p:nvSpPr>
        <p:spPr/>
        <p:txBody>
          <a:bodyPr>
            <a:normAutofit lnSpcReduction="10000"/>
          </a:bodyPr>
          <a:lstStyle/>
          <a:p>
            <a:r>
              <a:rPr lang="en-US" sz="2400" dirty="0"/>
              <a:t>Lack of ability to measure and judge consequences for behavior</a:t>
            </a:r>
          </a:p>
          <a:p>
            <a:endParaRPr lang="en-US" sz="2400" dirty="0"/>
          </a:p>
          <a:p>
            <a:r>
              <a:rPr lang="en-US" sz="2400" dirty="0"/>
              <a:t>Externalizing problems (ex aggression, exploitive behavior towards others)</a:t>
            </a:r>
          </a:p>
          <a:p>
            <a:endParaRPr lang="en-US" sz="2400" dirty="0"/>
          </a:p>
          <a:p>
            <a:r>
              <a:rPr lang="en-US" sz="2400" dirty="0"/>
              <a:t>Conduct problems; oppositional or defiant behaviors particularly towards authority or those vulnerable to them</a:t>
            </a:r>
          </a:p>
        </p:txBody>
      </p:sp>
    </p:spTree>
    <p:extLst>
      <p:ext uri="{BB962C8B-B14F-4D97-AF65-F5344CB8AC3E}">
        <p14:creationId xmlns:p14="http://schemas.microsoft.com/office/powerpoint/2010/main" val="3535190368"/>
      </p:ext>
    </p:extLst>
  </p:cSld>
  <p:clrMapOvr>
    <a:masterClrMapping/>
  </p:clrMapOvr>
</p:sld>
</file>

<file path=ppt/theme/theme1.xml><?xml version="1.0" encoding="utf-8"?>
<a:theme xmlns:a="http://schemas.openxmlformats.org/drawingml/2006/main" name="Facet">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1179</TotalTime>
  <Words>691</Words>
  <Application>Microsoft Office PowerPoint</Application>
  <PresentationFormat>On-screen Show (4:3)</PresentationFormat>
  <Paragraphs>112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Facet</vt:lpstr>
      <vt:lpstr>The Impact of  Domestic Violence  on Adolescents and Teens</vt:lpstr>
      <vt:lpstr>Typical Child Development</vt:lpstr>
      <vt:lpstr>Impact of Toxic Stress </vt:lpstr>
      <vt:lpstr>Task: Increased Sense of Self and Autonomy From Family</vt:lpstr>
      <vt:lpstr>Task: Redefinition of Roles Within the Family</vt:lpstr>
      <vt:lpstr>Task: Increased Peer Group Influence, Desire for Acceptance</vt:lpstr>
      <vt:lpstr>Task: Building intimacy, sexuality and relationship skills</vt:lpstr>
      <vt:lpstr>Task:Increased capacity for abstract reasoning and  broader worldview  </vt:lpstr>
      <vt:lpstr>Task: Increased Capacity to Control Behavior</vt:lpstr>
      <vt:lpstr>Recommendations</vt:lpstr>
      <vt:lpstr>References</vt:lpstr>
      <vt:lpstr>Contact Information</vt:lpstr>
    </vt:vector>
  </TitlesOfParts>
  <Company>WORKGROUP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Domestic Violence on Children</dc:title>
  <dc:creator>Emma Kupferman</dc:creator>
  <cp:lastModifiedBy>Emma Kupferman</cp:lastModifiedBy>
  <cp:revision>56</cp:revision>
  <dcterms:created xsi:type="dcterms:W3CDTF">2013-05-24T18:58:34Z</dcterms:created>
  <dcterms:modified xsi:type="dcterms:W3CDTF">2018-10-09T20:40:31Z</dcterms:modified>
</cp:coreProperties>
</file>